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B6E5-584F-804F-BCEA-16066E6E5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F9F9E-F6D1-4D4C-85B8-847FF41F8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237FF-8B14-E249-9978-39591B90C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33FC2-239D-2947-A2B7-07043EE8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07544-B1BA-CA42-8C2B-3C5450C0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0117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7594-C200-5F40-ACA7-9B08EA10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FA0A76-D198-4448-B4D5-120570833B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5E3CE-91B6-AD4C-B4FC-2A6DCB10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8FB6D-E772-4B41-862B-16B95C44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66DD7-DE8F-2F4E-8CC6-A83269D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901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29F5BA-A434-0346-A55B-9318FA5F4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166A0-300B-8349-A209-CBECABACF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8E7AC-9218-C941-9085-16B598703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CAF-F8CE-3C4A-89F5-ED03AC3C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9A11C-0A71-4647-8D85-59BC22730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7857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AA237-34E5-1846-962D-AB6C0441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3DC91-0639-3446-BB94-BC56F844B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E5495-B161-AF47-BC66-08DC4EE4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8ED4D-25AB-EF40-8A40-D35D60C8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D56C4-6438-1C43-84D2-6060DB18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6661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9137-146F-2042-8C78-D720AC76A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BB4D6-BA95-F34C-842B-BD487CEA1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05B55-A036-5B4D-912D-AF142EDA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19FF-BC13-5D48-9C1A-82023181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5EEC9-F2F3-134E-8AA2-9873D6B4E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360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803B-3C29-FE43-A301-83671C42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AE95-18E3-8140-A19B-9CB2543D03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3E3A-F50C-4743-8FA2-7EEC92B8F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EE8B-0E6A-A240-9D55-4F616BB49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F59232-8862-F542-BA84-4A55F785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EC5EF-87DC-9140-82A8-91F653D6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1846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C4AC-28B6-8940-80D2-79AFFC63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5E189-BF29-8A49-8199-86D8F4FCA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7A92F-B8E0-1E43-BBFB-2AD2988D8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798-8A2B-7D4A-8D39-0D2AD29C2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50490-8AB4-1044-AE28-E9D75E609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7928F6-3C25-984D-8723-94BC08C44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552120-FF6D-2C48-A118-251F17EF2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002642-58CA-4E4D-B5A0-39C1612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8963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6281-713A-1548-AE59-8B45825C7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C9964-0CC4-8C43-BEAA-C4A8458F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155208-D367-DD46-9788-7C5179ED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01988-ABFB-C844-91A9-6B0E5041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5727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A9DE2A-5679-B84E-9B53-9770050F4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1FEBF5-0132-C440-B487-096F243F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D6A5D-B3AF-004F-AA7E-8CFFB74A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6773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A977-88CD-A449-B085-D59015A3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C8BA2-28AD-E74B-B476-556E220EC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4CE88-26D3-1043-907C-3224B6F88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DEC02-4ABA-6341-9EDB-004D5D98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EB095-A7D0-0A4C-BB8F-11D60EA5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E4E66-27D3-E449-B09B-CF643F7A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838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53789-DCD3-384D-BB91-149BC93D8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7B97CA-E9C5-C24E-ACC3-2DE8D3984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E6643-8CA5-0446-AD0E-19B05FC8A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E4CB8-64A0-1E47-A1E5-11613770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BD66F-B633-7C46-AF95-BB38C61DF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D8F35-20F4-1049-BA52-86B35B6E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5452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8C2FB3-9A0A-5648-8D2C-58AC0948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21F96-9007-6B46-90DD-5CDF0ADEA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B942B-F49B-F043-BD18-C3EE91E5D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558AB-7417-7949-A347-C5CD1AA0C4A4}" type="datetimeFigureOut">
              <a:rPr lang="en-RU" smtClean="0"/>
              <a:t>17.04.2020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CE635-4F22-8F41-BA21-B1EED2AA2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6EFF9-21E1-9743-9119-773646A6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4D315-FF51-7F40-BD64-AE7F15399E0D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3852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8.01477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akham/MIET.AI.Course/blob/master/&#1051;&#1077;&#1082;&#1094;&#1080;&#1103;%208/impact_of_bg_substraction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://mesh.brown.edu/en193s05-2004/pdfs/StaufferGrimson-cvpr98.pdf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merl.com/publications/docs/TR2012-044.pdf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Marc_Droogenbroeck/publication/252067585_Background_Subtraction_Experiments_and_Improvements_for_ViBe/links/553a5bce0cf29b5ee4b626d0/Background-Subtraction-Experiments-and-Improvements-for-ViBe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mediatum.ub.tum.de/doc/1137859/fil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-foundation.org/openaccess/content_cvpr_workshops_2014/W12/papers/Wang_Static_and_Moving_2014_CVPR_paper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50EB-9AD9-304C-A34D-16EC7EBBE4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Методы вычитания фона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6271E-FE01-204B-B296-838721186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Расстояние Евклида, смесь </a:t>
            </a:r>
            <a:r>
              <a:rPr lang="ru-RU" dirty="0" err="1"/>
              <a:t>Гауссиан</a:t>
            </a:r>
            <a:r>
              <a:rPr lang="ru-RU" dirty="0"/>
              <a:t>, </a:t>
            </a:r>
            <a:r>
              <a:rPr lang="en-US" dirty="0" err="1"/>
              <a:t>ViBe</a:t>
            </a:r>
            <a:r>
              <a:rPr lang="en-US" dirty="0"/>
              <a:t>, PBAS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72849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3DE7-B855-F749-B9DF-7C6A3C12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FTSG (Flux Tensor with Split Gaussian models)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F2857E-A569-7142-83A2-219AAD46A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366" y="1825625"/>
            <a:ext cx="834926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0993A4-7047-9045-B2DB-C4A7A7CD0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576" y="5768975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7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42F39-D46A-5E4E-9E6E-03582F04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FTSG (Flux Tensor with Split Gaussian models)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8B4D52-8803-4449-A419-DC3DB5359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150" y="1880394"/>
            <a:ext cx="9791700" cy="424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663A6-FE2F-0248-8871-48736B0C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291" y="5743288"/>
            <a:ext cx="393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2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3C52-354D-224B-80CE-B6DE29F6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FTSG (Flux Tensor with Split Gaussian models)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26E92F-BF8C-7A45-AD89-D186E04FA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730" y="1825625"/>
            <a:ext cx="87605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66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F1FA-64D6-7C4F-A35B-1FA11066E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39" y="184825"/>
            <a:ext cx="9238267" cy="722448"/>
          </a:xfrm>
        </p:spPr>
        <p:txBody>
          <a:bodyPr/>
          <a:lstStyle/>
          <a:p>
            <a:r>
              <a:rPr lang="en-RU" dirty="0"/>
              <a:t>Changedetection 2014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7B390F-D5AA-C148-88C6-DA13F7F3B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374" y="1352145"/>
            <a:ext cx="10689251" cy="49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8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FBE15-0303-3246-9CD8-8783FC46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Multi-scale Features for Foreground Segmentation FgSegNet_v2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CD7C28-FF9B-994E-A65F-3B0EDDC74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6737"/>
            <a:ext cx="10515600" cy="32891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457622-0EA4-FD44-A8A9-E92446A2FB69}"/>
              </a:ext>
            </a:extLst>
          </p:cNvPr>
          <p:cNvSpPr/>
          <p:nvPr/>
        </p:nvSpPr>
        <p:spPr>
          <a:xfrm>
            <a:off x="128080" y="5850351"/>
            <a:ext cx="11935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Lim, Long Ang, and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Hacer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Yalim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Keles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"Learning multi-scale features for foreground segmentation." </a:t>
            </a:r>
            <a:r>
              <a:rPr lang="en-GB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Pattern Analysis and Applications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(2019): 1-12. 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https://arxiv.org/pdf/1808.01477</a:t>
            </a:r>
            <a:r>
              <a:rPr lang="en-GB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93762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7C10-0370-1841-B658-331B2E6D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FgSegNet_v2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9253EC-D66C-9046-802F-CB5BABA32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960" y="1825625"/>
            <a:ext cx="71800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E6ACE-BECB-5142-B5A3-7FD32B419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RU" dirty="0"/>
              <a:t>ChangeDetection 2020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58976F-C95D-0F46-B66B-01A13C93D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42" y="1040858"/>
            <a:ext cx="10883515" cy="55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6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6B4FC-AF71-5F48-89E6-56D6D584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83" y="7555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Взаимосвязь результатов сегментации с качеством отслеживания подвижных объектов</a:t>
            </a: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BF06EC6-618A-F94C-84E7-17155C4ED8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32222"/>
                  </p:ext>
                </p:extLst>
              </p:nvPr>
            </p:nvGraphicFramePr>
            <p:xfrm>
              <a:off x="889350" y="1401120"/>
              <a:ext cx="10359067" cy="458680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56401">
                      <a:extLst>
                        <a:ext uri="{9D8B030D-6E8A-4147-A177-3AD203B41FA5}">
                          <a16:colId xmlns:a16="http://schemas.microsoft.com/office/drawing/2014/main" val="1511219670"/>
                        </a:ext>
                      </a:extLst>
                    </a:gridCol>
                    <a:gridCol w="1017428">
                      <a:extLst>
                        <a:ext uri="{9D8B030D-6E8A-4147-A177-3AD203B41FA5}">
                          <a16:colId xmlns:a16="http://schemas.microsoft.com/office/drawing/2014/main" val="519619829"/>
                        </a:ext>
                      </a:extLst>
                    </a:gridCol>
                    <a:gridCol w="966094">
                      <a:extLst>
                        <a:ext uri="{9D8B030D-6E8A-4147-A177-3AD203B41FA5}">
                          <a16:colId xmlns:a16="http://schemas.microsoft.com/office/drawing/2014/main" val="953607854"/>
                        </a:ext>
                      </a:extLst>
                    </a:gridCol>
                    <a:gridCol w="969174">
                      <a:extLst>
                        <a:ext uri="{9D8B030D-6E8A-4147-A177-3AD203B41FA5}">
                          <a16:colId xmlns:a16="http://schemas.microsoft.com/office/drawing/2014/main" val="3575922455"/>
                        </a:ext>
                      </a:extLst>
                    </a:gridCol>
                    <a:gridCol w="916812">
                      <a:extLst>
                        <a:ext uri="{9D8B030D-6E8A-4147-A177-3AD203B41FA5}">
                          <a16:colId xmlns:a16="http://schemas.microsoft.com/office/drawing/2014/main" val="4019342171"/>
                        </a:ext>
                      </a:extLst>
                    </a:gridCol>
                    <a:gridCol w="943506">
                      <a:extLst>
                        <a:ext uri="{9D8B030D-6E8A-4147-A177-3AD203B41FA5}">
                          <a16:colId xmlns:a16="http://schemas.microsoft.com/office/drawing/2014/main" val="33586881"/>
                        </a:ext>
                      </a:extLst>
                    </a:gridCol>
                    <a:gridCol w="944533">
                      <a:extLst>
                        <a:ext uri="{9D8B030D-6E8A-4147-A177-3AD203B41FA5}">
                          <a16:colId xmlns:a16="http://schemas.microsoft.com/office/drawing/2014/main" val="3174670610"/>
                        </a:ext>
                      </a:extLst>
                    </a:gridCol>
                    <a:gridCol w="965067">
                      <a:extLst>
                        <a:ext uri="{9D8B030D-6E8A-4147-A177-3AD203B41FA5}">
                          <a16:colId xmlns:a16="http://schemas.microsoft.com/office/drawing/2014/main" val="3241357384"/>
                        </a:ext>
                      </a:extLst>
                    </a:gridCol>
                    <a:gridCol w="1080052">
                      <a:extLst>
                        <a:ext uri="{9D8B030D-6E8A-4147-A177-3AD203B41FA5}">
                          <a16:colId xmlns:a16="http://schemas.microsoft.com/office/drawing/2014/main" val="1802579148"/>
                        </a:ext>
                      </a:extLst>
                    </a:gridCol>
                  </a:tblGrid>
                  <a:tr h="161562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Метод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𝑹𝑻</m:t>
                                </m:r>
                              </m:oMath>
                            </m:oMathPara>
                          </a14:m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𝑹𝑪</m:t>
                                </m:r>
                              </m:oMath>
                            </m:oMathPara>
                          </a14:m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200">
                                    <a:effectLst/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oMath>
                            </m:oMathPara>
                          </a14:m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RU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oMath>
                            </m:oMathPara>
                          </a14:m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extLst>
                      <a:ext uri="{0D108BD9-81ED-4DB2-BD59-A6C34878D82A}">
                        <a16:rowId xmlns:a16="http://schemas.microsoft.com/office/drawing/2014/main" val="12727514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Baseline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6,1875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4,25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-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-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587362496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GMM KaewTraKulPong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7,29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9,43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363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0, 40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</a:t>
                          </a:r>
                          <a:r>
                            <a:rPr lang="en-US" sz="1100">
                              <a:effectLst/>
                            </a:rPr>
                            <a:t>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496648439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ViBe+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7,4</a:t>
                          </a:r>
                          <a:r>
                            <a:rPr lang="en-US" sz="1100">
                              <a:effectLst/>
                            </a:rPr>
                            <a:t>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 dirty="0">
                              <a:effectLst/>
                            </a:rPr>
                            <a:t>4,83</a:t>
                          </a:r>
                          <a:endParaRPr lang="en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309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0,40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</a:t>
                          </a:r>
                          <a:r>
                            <a:rPr lang="en-US" sz="1100">
                              <a:effectLst/>
                            </a:rPr>
                            <a:t>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529456353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ViBe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7,58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9,33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10,17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296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</a:t>
                          </a:r>
                          <a:r>
                            <a:rPr lang="en-US" sz="1100">
                              <a:effectLst/>
                            </a:rPr>
                            <a:t>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140957158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SOBS-SC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6,14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246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</a:t>
                          </a:r>
                          <a:r>
                            <a:rPr lang="en-US" sz="1100">
                              <a:effectLst/>
                            </a:rPr>
                            <a:t>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595915797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Bayesian Back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8,77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5,625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12,57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268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0,40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658447000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KDE Nonaka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8,875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9,17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8,43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422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</a:t>
                          </a:r>
                          <a:r>
                            <a:rPr lang="en-US" sz="1100">
                              <a:effectLst/>
                            </a:rPr>
                            <a:t>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6136193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SOBS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9,1</a:t>
                          </a:r>
                          <a:r>
                            <a:rPr lang="en-US" sz="1100">
                              <a:effectLst/>
                            </a:rPr>
                            <a:t>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8,17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8,57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295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0,261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489900361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KDE Elgamal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9,6</a:t>
                          </a:r>
                          <a:r>
                            <a:rPr lang="en-US" sz="1100">
                              <a:effectLst/>
                            </a:rPr>
                            <a:t>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10,875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11,43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295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79303334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GMM Stauffer Grimson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9,9</a:t>
                          </a:r>
                          <a:r>
                            <a:rPr lang="en-US" sz="1100">
                              <a:effectLst/>
                            </a:rPr>
                            <a:t>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10,14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341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833710596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PBAS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10,04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3,29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287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769919899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GMM Zivkovic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10,1</a:t>
                          </a:r>
                          <a:r>
                            <a:rPr lang="en-US" sz="1100">
                              <a:effectLst/>
                            </a:rPr>
                            <a:t>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9,875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10,86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320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</a:t>
                          </a:r>
                          <a:r>
                            <a:rPr lang="en-US" sz="1100">
                              <a:effectLst/>
                            </a:rPr>
                            <a:t>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97734033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KDE Yoshinaga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10,9</a:t>
                          </a:r>
                          <a:r>
                            <a:rPr lang="en-US" sz="1100">
                              <a:effectLst/>
                            </a:rPr>
                            <a:t>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9,29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417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428063380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Euclidian distance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11,06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13,125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16,67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351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0,4</a:t>
                          </a:r>
                          <a:r>
                            <a:rPr lang="en-US" sz="1100">
                              <a:effectLst/>
                            </a:rPr>
                            <a:t>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889331866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PSP-MRF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11,1</a:t>
                          </a:r>
                          <a:r>
                            <a:rPr lang="en-US" sz="1100">
                              <a:effectLst/>
                            </a:rPr>
                            <a:t>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12,25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4,83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189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656259008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GMM RECTGAUSS-Tex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165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0,4</a:t>
                          </a:r>
                          <a:r>
                            <a:rPr lang="en-US" sz="1100">
                              <a:effectLst/>
                            </a:rPr>
                            <a:t>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025050030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Mahalonobis distance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12,1</a:t>
                          </a:r>
                          <a:r>
                            <a:rPr lang="en-US" sz="1100">
                              <a:effectLst/>
                            </a:rPr>
                            <a:t>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15,5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13,43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483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</a:t>
                          </a:r>
                          <a:r>
                            <a:rPr lang="en-US" sz="1100">
                              <a:effectLst/>
                            </a:rPr>
                            <a:t>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651559572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Chebyshev probability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12,83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14,25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5,86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186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143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0,18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0,48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815575831"/>
                      </a:ext>
                    </a:extLst>
                  </a:tr>
                  <a:tr h="220515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Local Self-similarity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16,1</a:t>
                          </a:r>
                          <a:r>
                            <a:rPr lang="en-US" sz="1100">
                              <a:effectLst/>
                            </a:rPr>
                            <a:t>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14,67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13,14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427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191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0,10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 dirty="0">
                              <a:effectLst/>
                            </a:rPr>
                            <a:t>0,4</a:t>
                          </a:r>
                          <a:r>
                            <a:rPr lang="en-US" sz="1100" dirty="0">
                              <a:effectLst/>
                            </a:rPr>
                            <a:t>2</a:t>
                          </a:r>
                          <a:endParaRPr lang="en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8626067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FBF06EC6-618A-F94C-84E7-17155C4ED83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9932222"/>
                  </p:ext>
                </p:extLst>
              </p:nvPr>
            </p:nvGraphicFramePr>
            <p:xfrm>
              <a:off x="889350" y="1401120"/>
              <a:ext cx="10359067" cy="458680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56401">
                      <a:extLst>
                        <a:ext uri="{9D8B030D-6E8A-4147-A177-3AD203B41FA5}">
                          <a16:colId xmlns:a16="http://schemas.microsoft.com/office/drawing/2014/main" val="1511219670"/>
                        </a:ext>
                      </a:extLst>
                    </a:gridCol>
                    <a:gridCol w="1017428">
                      <a:extLst>
                        <a:ext uri="{9D8B030D-6E8A-4147-A177-3AD203B41FA5}">
                          <a16:colId xmlns:a16="http://schemas.microsoft.com/office/drawing/2014/main" val="519619829"/>
                        </a:ext>
                      </a:extLst>
                    </a:gridCol>
                    <a:gridCol w="966094">
                      <a:extLst>
                        <a:ext uri="{9D8B030D-6E8A-4147-A177-3AD203B41FA5}">
                          <a16:colId xmlns:a16="http://schemas.microsoft.com/office/drawing/2014/main" val="953607854"/>
                        </a:ext>
                      </a:extLst>
                    </a:gridCol>
                    <a:gridCol w="969174">
                      <a:extLst>
                        <a:ext uri="{9D8B030D-6E8A-4147-A177-3AD203B41FA5}">
                          <a16:colId xmlns:a16="http://schemas.microsoft.com/office/drawing/2014/main" val="3575922455"/>
                        </a:ext>
                      </a:extLst>
                    </a:gridCol>
                    <a:gridCol w="916812">
                      <a:extLst>
                        <a:ext uri="{9D8B030D-6E8A-4147-A177-3AD203B41FA5}">
                          <a16:colId xmlns:a16="http://schemas.microsoft.com/office/drawing/2014/main" val="4019342171"/>
                        </a:ext>
                      </a:extLst>
                    </a:gridCol>
                    <a:gridCol w="943506">
                      <a:extLst>
                        <a:ext uri="{9D8B030D-6E8A-4147-A177-3AD203B41FA5}">
                          <a16:colId xmlns:a16="http://schemas.microsoft.com/office/drawing/2014/main" val="33586881"/>
                        </a:ext>
                      </a:extLst>
                    </a:gridCol>
                    <a:gridCol w="944533">
                      <a:extLst>
                        <a:ext uri="{9D8B030D-6E8A-4147-A177-3AD203B41FA5}">
                          <a16:colId xmlns:a16="http://schemas.microsoft.com/office/drawing/2014/main" val="3174670610"/>
                        </a:ext>
                      </a:extLst>
                    </a:gridCol>
                    <a:gridCol w="965067">
                      <a:extLst>
                        <a:ext uri="{9D8B030D-6E8A-4147-A177-3AD203B41FA5}">
                          <a16:colId xmlns:a16="http://schemas.microsoft.com/office/drawing/2014/main" val="3241357384"/>
                        </a:ext>
                      </a:extLst>
                    </a:gridCol>
                    <a:gridCol w="1080052">
                      <a:extLst>
                        <a:ext uri="{9D8B030D-6E8A-4147-A177-3AD203B41FA5}">
                          <a16:colId xmlns:a16="http://schemas.microsoft.com/office/drawing/2014/main" val="1802579148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Метод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31771" marR="31771" marT="0" marB="0">
                        <a:blipFill>
                          <a:blip r:embed="rId2"/>
                          <a:stretch>
                            <a:fillRect l="-249383" t="-4167" r="-661728" b="-1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31771" marR="31771" marT="0" marB="0">
                        <a:blipFill>
                          <a:blip r:embed="rId2"/>
                          <a:stretch>
                            <a:fillRect l="-372368" t="-4167" r="-605263" b="-1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31771" marR="31771" marT="0" marB="0">
                        <a:blipFill>
                          <a:blip r:embed="rId2"/>
                          <a:stretch>
                            <a:fillRect l="-472368" t="-4167" r="-505263" b="-1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31771" marR="31771" marT="0" marB="0">
                        <a:blipFill>
                          <a:blip r:embed="rId2"/>
                          <a:stretch>
                            <a:fillRect l="-604167" t="-4167" r="-433333" b="-1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31771" marR="31771" marT="0" marB="0">
                        <a:blipFill>
                          <a:blip r:embed="rId2"/>
                          <a:stretch>
                            <a:fillRect l="-676000" t="-4167" r="-316000" b="-1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31771" marR="31771" marT="0" marB="0">
                        <a:blipFill>
                          <a:blip r:embed="rId2"/>
                          <a:stretch>
                            <a:fillRect l="-786486" t="-4167" r="-220270" b="-1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31771" marR="31771" marT="0" marB="0">
                        <a:blipFill>
                          <a:blip r:embed="rId2"/>
                          <a:stretch>
                            <a:fillRect l="-863158" t="-4167" r="-114474" b="-1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31771" marR="31771" marT="0" marB="0">
                        <a:blipFill>
                          <a:blip r:embed="rId2"/>
                          <a:stretch>
                            <a:fillRect l="-861176" t="-4167" r="-2353" b="-1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27514"/>
                      </a:ext>
                    </a:extLst>
                  </a:tr>
                  <a:tr h="244983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Baseline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6,1875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4,25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-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just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-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587362496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GMM KaewTraKulPong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7,29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9,43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363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0, 40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</a:t>
                          </a:r>
                          <a:r>
                            <a:rPr lang="en-US" sz="1100">
                              <a:effectLst/>
                            </a:rPr>
                            <a:t>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496648439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ViBe+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7,4</a:t>
                          </a:r>
                          <a:r>
                            <a:rPr lang="en-US" sz="1100">
                              <a:effectLst/>
                            </a:rPr>
                            <a:t>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 dirty="0">
                              <a:effectLst/>
                            </a:rPr>
                            <a:t>4,83</a:t>
                          </a:r>
                          <a:endParaRPr lang="en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309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0,40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</a:t>
                          </a:r>
                          <a:r>
                            <a:rPr lang="en-US" sz="1100">
                              <a:effectLst/>
                            </a:rPr>
                            <a:t>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529456353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ViBe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7,58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9,33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10,17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296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</a:t>
                          </a:r>
                          <a:r>
                            <a:rPr lang="en-US" sz="1100">
                              <a:effectLst/>
                            </a:rPr>
                            <a:t>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140957158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SOBS-SC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6,14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246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</a:t>
                          </a:r>
                          <a:r>
                            <a:rPr lang="en-US" sz="1100">
                              <a:effectLst/>
                            </a:rPr>
                            <a:t>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595915797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Bayesian Back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8,77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5,625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12,57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268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0,40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658447000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KDE Nonaka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8,875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9,17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8,43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422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</a:t>
                          </a:r>
                          <a:r>
                            <a:rPr lang="en-US" sz="1100">
                              <a:effectLst/>
                            </a:rPr>
                            <a:t>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6136193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SOBS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9,1</a:t>
                          </a:r>
                          <a:r>
                            <a:rPr lang="en-US" sz="1100">
                              <a:effectLst/>
                            </a:rPr>
                            <a:t>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7,75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8,17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8,57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295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0,261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489900361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KDE Elgamal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9,6</a:t>
                          </a:r>
                          <a:r>
                            <a:rPr lang="en-US" sz="1100">
                              <a:effectLst/>
                            </a:rPr>
                            <a:t>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10,875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11,43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295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79303334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GMM Stauffer Grimson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9,9</a:t>
                          </a:r>
                          <a:r>
                            <a:rPr lang="en-US" sz="1100">
                              <a:effectLst/>
                            </a:rPr>
                            <a:t>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10,14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341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833710596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PBAS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10,04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3,29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287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769919899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GMM Zivkovic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10,1</a:t>
                          </a:r>
                          <a:r>
                            <a:rPr lang="en-US" sz="1100">
                              <a:effectLst/>
                            </a:rPr>
                            <a:t>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9,875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10,86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320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</a:t>
                          </a:r>
                          <a:r>
                            <a:rPr lang="en-US" sz="1100">
                              <a:effectLst/>
                            </a:rPr>
                            <a:t>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197734033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KDE Yoshinaga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10,9</a:t>
                          </a:r>
                          <a:r>
                            <a:rPr lang="en-US" sz="1100">
                              <a:effectLst/>
                            </a:rPr>
                            <a:t>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9,29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417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428063380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Euclidian distance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11,06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13,125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16,67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351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109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0,4</a:t>
                          </a:r>
                          <a:r>
                            <a:rPr lang="en-US" sz="1100">
                              <a:effectLst/>
                            </a:rPr>
                            <a:t>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889331866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PSP-MRF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11,1</a:t>
                          </a:r>
                          <a:r>
                            <a:rPr lang="en-US" sz="1100">
                              <a:effectLst/>
                            </a:rPr>
                            <a:t>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12,25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4,83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189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656259008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GMM RECTGAUSS-Tex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13,75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165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0,20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0,4</a:t>
                          </a:r>
                          <a:r>
                            <a:rPr lang="en-US" sz="1100">
                              <a:effectLst/>
                            </a:rPr>
                            <a:t>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025050030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Mahalonobis distance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12,1</a:t>
                          </a:r>
                          <a:r>
                            <a:rPr lang="en-US" sz="1100">
                              <a:effectLst/>
                            </a:rPr>
                            <a:t>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15,5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13,43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483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116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0,3</a:t>
                          </a:r>
                          <a:r>
                            <a:rPr lang="en-US" sz="1100">
                              <a:effectLst/>
                            </a:rPr>
                            <a:t>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651559572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Chebyshev probability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12,83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14,25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6,67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5,86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186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143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0,18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0,48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2815575831"/>
                      </a:ext>
                    </a:extLst>
                  </a:tr>
                  <a:tr h="224600">
                    <a:tc>
                      <a:txBody>
                        <a:bodyPr/>
                        <a:lstStyle/>
                        <a:p>
                          <a:pPr indent="252095" algn="l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Local Self-similarity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16,1</a:t>
                          </a:r>
                          <a:r>
                            <a:rPr lang="en-US" sz="1100">
                              <a:effectLst/>
                            </a:rPr>
                            <a:t>9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18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14,67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13,14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427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191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>
                              <a:effectLst/>
                            </a:rPr>
                            <a:t>0,10</a:t>
                          </a:r>
                          <a:endParaRPr lang="en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tc>
                      <a:txBody>
                        <a:bodyPr/>
                        <a:lstStyle/>
                        <a:p>
                          <a:pPr indent="252095"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100" dirty="0">
                              <a:effectLst/>
                            </a:rPr>
                            <a:t>0,4</a:t>
                          </a:r>
                          <a:r>
                            <a:rPr lang="en-US" sz="1100" dirty="0">
                              <a:effectLst/>
                            </a:rPr>
                            <a:t>2</a:t>
                          </a:r>
                          <a:endParaRPr lang="en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31771" marR="31771" marT="0" marB="0" anchor="b"/>
                    </a:tc>
                    <a:extLst>
                      <a:ext uri="{0D108BD9-81ED-4DB2-BD59-A6C34878D82A}">
                        <a16:rowId xmlns:a16="http://schemas.microsoft.com/office/drawing/2014/main" val="8626067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9938068-0D64-B842-9DAB-98D7C7D69D14}"/>
              </a:ext>
            </a:extLst>
          </p:cNvPr>
          <p:cNvSpPr txBox="1"/>
          <p:nvPr/>
        </p:nvSpPr>
        <p:spPr>
          <a:xfrm>
            <a:off x="136187" y="6136112"/>
            <a:ext cx="12055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Я.Я. </a:t>
            </a:r>
            <a:r>
              <a:rPr lang="ru-RU" sz="1600" dirty="0" err="1"/>
              <a:t>Петричкович</a:t>
            </a:r>
            <a:r>
              <a:rPr lang="ru-RU" sz="1600" dirty="0"/>
              <a:t>, А.В. </a:t>
            </a:r>
            <a:r>
              <a:rPr lang="ru-RU" sz="1600" dirty="0" err="1"/>
              <a:t>Хамухин</a:t>
            </a:r>
            <a:r>
              <a:rPr lang="en-US" sz="1600" dirty="0"/>
              <a:t>. </a:t>
            </a:r>
            <a:r>
              <a:rPr lang="ru-RU" sz="1600" dirty="0"/>
              <a:t>Анализ влияния метода вычитания фона на конечную эффективность систем компьютерного зрения</a:t>
            </a:r>
            <a:r>
              <a:rPr lang="en-US" sz="1600" dirty="0"/>
              <a:t>.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github.com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anakham</a:t>
            </a:r>
            <a:r>
              <a:rPr lang="en-US" sz="1600" dirty="0">
                <a:hlinkClick r:id="rId3"/>
              </a:rPr>
              <a:t>/</a:t>
            </a:r>
            <a:r>
              <a:rPr lang="en-US" sz="1600" dirty="0" err="1">
                <a:hlinkClick r:id="rId3"/>
              </a:rPr>
              <a:t>MIET.AI.Course</a:t>
            </a:r>
            <a:r>
              <a:rPr lang="en-US" sz="1600" dirty="0">
                <a:hlinkClick r:id="rId3"/>
              </a:rPr>
              <a:t>/blob/master/</a:t>
            </a:r>
            <a:r>
              <a:rPr lang="ru-RU" sz="1600" dirty="0">
                <a:hlinkClick r:id="rId3"/>
              </a:rPr>
              <a:t>Лекция%208/</a:t>
            </a:r>
            <a:r>
              <a:rPr lang="en-US" sz="1600" dirty="0">
                <a:hlinkClick r:id="rId3"/>
              </a:rPr>
              <a:t>impact_of_bg_substraction.pdf</a:t>
            </a:r>
            <a:r>
              <a:rPr lang="en-US" sz="1600" dirty="0"/>
              <a:t> 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1391618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4126-5B90-334C-9511-9AE9F6E1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Накопление фона скользящим средним</a:t>
            </a: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C494A8-EC95-0742-8E85-CBC2A968A6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кадры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фон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порог движения,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маска движения</a:t>
                </a:r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если </m:t>
                              </m:r>
                              <m:d>
                                <m:d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−подвижная точка,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в противном случае.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/>
                  <a:t>.</a:t>
                </a:r>
                <a:endParaRPr lang="ru-RU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если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&gt;5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в противном случае.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ru-RU" dirty="0"/>
              </a:p>
              <a:p>
                <a:pPr marL="0" indent="0">
                  <a:buNone/>
                </a:pPr>
                <a:endParaRPr lang="en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C494A8-EC95-0742-8E85-CBC2A968A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35380" b="-7105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59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A254-BACA-E54F-99AB-60C04ED8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накопления скользящим средним</a:t>
            </a: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6A5CE-832C-C147-BDA4-65C00298B6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RU" dirty="0"/>
                  <a:t>, </a:t>
                </a: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R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0,01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55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&gt;74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=0,001⟹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&gt;3200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ru-RU" dirty="0">
                    <a:ea typeface="Cambria Math" panose="02040503050406030204" pitchFamily="18" charset="0"/>
                  </a:rPr>
                  <a:t>Почему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, </a:t>
                </a:r>
                <a:r>
                  <a:rPr lang="ru-RU" b="0" dirty="0">
                    <a:ea typeface="Cambria Math" panose="02040503050406030204" pitchFamily="18" charset="0"/>
                  </a:rPr>
                  <a:t>т.е.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b="0" dirty="0">
                    <a:ea typeface="Cambria Math" panose="02040503050406030204" pitchFamily="18" charset="0"/>
                  </a:rPr>
                  <a:t> – это 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6A5CE-832C-C147-BDA4-65C00298B6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6667" b="-204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61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0330-E0F0-9C43-8C8F-0CFDD1C5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Смесь </a:t>
            </a:r>
            <a:r>
              <a:rPr lang="ru-RU" dirty="0" err="1"/>
              <a:t>гауссиан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CA051-4CFF-7744-8D0A-19C4AB3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92" y="1310395"/>
            <a:ext cx="3966048" cy="851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C15581-D6D2-DF47-9C0B-130B9BB9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92" y="2141979"/>
            <a:ext cx="5103914" cy="754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D66CF6-0DFB-AE4C-8189-951E69A0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015" y="2959234"/>
            <a:ext cx="1269759" cy="417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9BBA2-C89B-6948-B220-B351E92A7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092" y="3028220"/>
            <a:ext cx="3435080" cy="348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416DE-CEC3-544A-B662-2CB4A4D7F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092" y="3587507"/>
            <a:ext cx="4451350" cy="909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3EBD8D-CE0B-8045-8DE1-B9888C7B50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8633" y="4523685"/>
            <a:ext cx="1951341" cy="3885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F041399-2B77-5249-A993-4B045208990A}"/>
              </a:ext>
            </a:extLst>
          </p:cNvPr>
          <p:cNvGrpSpPr/>
          <p:nvPr/>
        </p:nvGrpSpPr>
        <p:grpSpPr>
          <a:xfrm>
            <a:off x="1851092" y="5020963"/>
            <a:ext cx="9014776" cy="851604"/>
            <a:chOff x="1978633" y="6032640"/>
            <a:chExt cx="9014776" cy="85160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1C01AF-AEA3-9345-A040-7894425EAB2F}"/>
                </a:ext>
              </a:extLst>
            </p:cNvPr>
            <p:cNvSpPr txBox="1"/>
            <p:nvPr/>
          </p:nvSpPr>
          <p:spPr>
            <a:xfrm>
              <a:off x="1978633" y="6206247"/>
              <a:ext cx="901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/>
                <a:t>Упорядочиваем моды по             , фон – это первые                                                       </a:t>
              </a:r>
              <a:r>
                <a:rPr lang="ru-RU" dirty="0" err="1"/>
                <a:t>гауссиан</a:t>
              </a:r>
              <a:r>
                <a:rPr lang="ru-RU" dirty="0"/>
                <a:t>  </a:t>
              </a:r>
              <a:endParaRPr lang="en-RU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4B444D-7B19-4D43-B618-18E1B1C0F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08208" y="6261674"/>
              <a:ext cx="501814" cy="2798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74D215-655E-6C4E-8CFE-33CEDB19D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81980" y="6032640"/>
              <a:ext cx="2718881" cy="85160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F780636-3626-CA43-972F-538318FD8EFF}"/>
              </a:ext>
            </a:extLst>
          </p:cNvPr>
          <p:cNvSpPr txBox="1"/>
          <p:nvPr/>
        </p:nvSpPr>
        <p:spPr>
          <a:xfrm>
            <a:off x="58773" y="5872567"/>
            <a:ext cx="12052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Stauffer, Chris, and W. Eric L. </a:t>
            </a:r>
            <a:r>
              <a:rPr lang="en-GB" dirty="0" err="1"/>
              <a:t>Grimson</a:t>
            </a:r>
            <a:r>
              <a:rPr lang="en-GB" dirty="0"/>
              <a:t>. "Adaptive background mixture models for real-time tracking." In </a:t>
            </a:r>
            <a:r>
              <a:rPr lang="en-GB" i="1" dirty="0"/>
              <a:t>Proceedings. 1999 IEEE Computer Society Conference on Computer Vision and Pattern Recognition (Cat. No PR00149)</a:t>
            </a:r>
            <a:r>
              <a:rPr lang="en-GB" dirty="0"/>
              <a:t>, vol. 2, pp. 246-252. IEEE, 1999. </a:t>
            </a:r>
            <a:r>
              <a:rPr lang="ru-RU" dirty="0"/>
              <a:t> </a:t>
            </a:r>
            <a:r>
              <a:rPr lang="en-GB" dirty="0">
                <a:hlinkClick r:id="rId10"/>
              </a:rPr>
              <a:t>http://mesh.brown.edu/en193s05-2004/pdfs/StaufferGrimson-cvpr98.pdf</a:t>
            </a:r>
            <a:r>
              <a:rPr lang="ru-RU" dirty="0"/>
              <a:t>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3183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6AA4-6C19-DB42-B70F-B65133ECD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03" y="0"/>
            <a:ext cx="10515600" cy="1325563"/>
          </a:xfrm>
        </p:spPr>
        <p:txBody>
          <a:bodyPr/>
          <a:lstStyle/>
          <a:p>
            <a:r>
              <a:rPr lang="en-US" dirty="0" err="1"/>
              <a:t>changedetection.org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0A9D96-FCD2-EE4D-B17F-FAF91C02F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803" y="1004361"/>
            <a:ext cx="4852111" cy="3281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54D3E-1CF3-214F-B953-DCBCB6A7D64B}"/>
              </a:ext>
            </a:extLst>
          </p:cNvPr>
          <p:cNvSpPr txBox="1"/>
          <p:nvPr/>
        </p:nvSpPr>
        <p:spPr>
          <a:xfrm>
            <a:off x="424774" y="5934670"/>
            <a:ext cx="11342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Goyette, Nil, Pierre-Marc </a:t>
            </a:r>
            <a:r>
              <a:rPr lang="en-GB" dirty="0" err="1"/>
              <a:t>Jodoin</a:t>
            </a:r>
            <a:r>
              <a:rPr lang="en-GB" dirty="0"/>
              <a:t>, </a:t>
            </a:r>
            <a:r>
              <a:rPr lang="en-GB" dirty="0" err="1"/>
              <a:t>Fatih</a:t>
            </a:r>
            <a:r>
              <a:rPr lang="en-GB" dirty="0"/>
              <a:t> </a:t>
            </a:r>
            <a:r>
              <a:rPr lang="en-GB" dirty="0" err="1"/>
              <a:t>Porikli</a:t>
            </a:r>
            <a:r>
              <a:rPr lang="en-GB" dirty="0"/>
              <a:t>, </a:t>
            </a:r>
            <a:r>
              <a:rPr lang="en-GB" dirty="0" err="1"/>
              <a:t>Janusz</a:t>
            </a:r>
            <a:r>
              <a:rPr lang="en-GB" dirty="0"/>
              <a:t> Konrad, and Prakash Ishwar. "</a:t>
            </a:r>
            <a:r>
              <a:rPr lang="en-GB" dirty="0" err="1"/>
              <a:t>Changedetection</a:t>
            </a:r>
            <a:r>
              <a:rPr lang="en-GB" dirty="0"/>
              <a:t>. net: A new change detection benchmark dataset." In </a:t>
            </a:r>
            <a:r>
              <a:rPr lang="en-GB" i="1" dirty="0"/>
              <a:t>2012 IEEE computer society conference on computer vision and pattern recognition workshops</a:t>
            </a:r>
            <a:r>
              <a:rPr lang="en-GB" dirty="0"/>
              <a:t>, pp. 1-8. IEEE, 2012. </a:t>
            </a:r>
            <a:r>
              <a:rPr lang="en-GB" dirty="0">
                <a:hlinkClick r:id="rId3"/>
              </a:rPr>
              <a:t>https://www.merl.com/publications/docs/TR2012-044.pdf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31CAF-1870-5447-991A-349C90738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565" y="4227697"/>
            <a:ext cx="9232039" cy="1625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2DE23-40D0-BE47-9DD2-12C7B0C5C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798" y="585998"/>
            <a:ext cx="4084806" cy="2236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B6596E-28EE-C84A-A917-19AD7717F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083" y="2839932"/>
            <a:ext cx="1363629" cy="483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153B6-C2BF-944F-A0A6-A16AFC80C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630" y="2828338"/>
            <a:ext cx="1040861" cy="4951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3ABF7-DB88-D54E-8FE9-69CC16DA8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408" y="3410183"/>
            <a:ext cx="1667023" cy="407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43B38-9F69-1E45-9D9E-3AB86A0DB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8909" y="3429000"/>
            <a:ext cx="1130214" cy="378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B8FDBC-F6CD-594B-B862-B02EA75E30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8083" y="3789010"/>
            <a:ext cx="1363629" cy="4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3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81B2-3642-1D44-81DC-C4344C52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ViBe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289F4-C7ED-DA49-B318-DA0F2A304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212" y="1421953"/>
            <a:ext cx="6203380" cy="43513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A86E2F-DC68-A940-BF5E-C2BB307D52DE}"/>
              </a:ext>
            </a:extLst>
          </p:cNvPr>
          <p:cNvSpPr/>
          <p:nvPr/>
        </p:nvSpPr>
        <p:spPr>
          <a:xfrm>
            <a:off x="0" y="5773291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Van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Droogenbroeck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Marc, and Olivier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Paquot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"Background subtraction: Experiments and improvements for </a:t>
            </a:r>
            <a:r>
              <a:rPr lang="en-GB" sz="16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ViBe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 In </a:t>
            </a:r>
            <a:r>
              <a:rPr lang="en-GB" sz="16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2012 IEEE computer society conference on computer vision and pattern recognition workshops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32-37. IEEE, 2012. </a:t>
            </a:r>
            <a:r>
              <a:rPr lang="en-GB" sz="16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https://www.researchgate.net/profile/Marc_Droogenbroeck/publication/252067585_Background_Subtraction_Experiments_and_Improvements_for_ViBe/links/553a5bce0cf29b5ee4b626d0/Background-Subtraction-Experiments-and-Improvements-for-ViBe.pdf</a:t>
            </a:r>
            <a:endParaRPr lang="en-RU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B5170-A963-F84F-8E95-0436E37A2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064" y="983803"/>
            <a:ext cx="2965450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EA108D-E2F8-F24A-B669-EE8D07E1B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784" y="1601910"/>
            <a:ext cx="3695024" cy="446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82F4A-90E6-5E41-A94B-1284B3C4E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808" y="2658738"/>
            <a:ext cx="3810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03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38DB-B96E-7B45-AB80-1F250CCB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PBAS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D0E38-ABCA-A64D-ADFD-DE32ED4A370A}"/>
              </a:ext>
            </a:extLst>
          </p:cNvPr>
          <p:cNvSpPr txBox="1"/>
          <p:nvPr/>
        </p:nvSpPr>
        <p:spPr>
          <a:xfrm>
            <a:off x="269132" y="5850235"/>
            <a:ext cx="11653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Hofmann, Martin, Philipp </a:t>
            </a:r>
            <a:r>
              <a:rPr lang="en-GB" dirty="0" err="1"/>
              <a:t>Tiefenbacher</a:t>
            </a:r>
            <a:r>
              <a:rPr lang="en-GB" dirty="0"/>
              <a:t>, and Gerhard Rigoll. "Background segmentation with feedback: The pixel-based adaptive </a:t>
            </a:r>
            <a:r>
              <a:rPr lang="en-GB" dirty="0" err="1"/>
              <a:t>segmenter</a:t>
            </a:r>
            <a:r>
              <a:rPr lang="en-GB" dirty="0"/>
              <a:t>." In </a:t>
            </a:r>
            <a:r>
              <a:rPr lang="en-GB" i="1" dirty="0"/>
              <a:t>2012 IEEE computer society conference on computer vision and pattern recognition workshops</a:t>
            </a:r>
            <a:r>
              <a:rPr lang="en-GB" dirty="0"/>
              <a:t>, pp. 38-43. IEEE, 2012. </a:t>
            </a:r>
            <a:r>
              <a:rPr lang="en-GB" dirty="0">
                <a:hlinkClick r:id="rId2"/>
              </a:rPr>
              <a:t>https://mediatum.ub.tum.de/doc/1137859/file.pdf</a:t>
            </a:r>
            <a:r>
              <a:rPr lang="en-GB" dirty="0"/>
              <a:t> 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2FA3A-A7C0-9141-9A66-35383E71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17" y="1329176"/>
            <a:ext cx="9206149" cy="26385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99990-BAB1-4C48-92E7-3F57064F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42733"/>
            <a:ext cx="3715966" cy="329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F2E85-42DA-AA4B-A292-34985D186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41601"/>
            <a:ext cx="4334078" cy="682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5AE50E-F446-C240-BDF1-EEB056ACC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453" y="4142733"/>
            <a:ext cx="2863173" cy="238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B09AE-DD3C-2B42-8D65-E28E7FE8FD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130" y="4142733"/>
            <a:ext cx="1593496" cy="2385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7322FC-DA45-4140-8CFD-2CFAD31E7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8453" y="4425621"/>
            <a:ext cx="2156298" cy="2613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A2967A-3561-4346-B8A2-B207F71599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319"/>
          <a:stretch/>
        </p:blipFill>
        <p:spPr>
          <a:xfrm>
            <a:off x="6008453" y="4655858"/>
            <a:ext cx="4192486" cy="51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75D22F-1C95-7C41-A3CD-EDB255CCCE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8453" y="5189812"/>
            <a:ext cx="3034879" cy="57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38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C13F-AEF3-FF4D-9BE7-E5CB777BA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798" y="165371"/>
            <a:ext cx="10546404" cy="539547"/>
          </a:xfrm>
        </p:spPr>
        <p:txBody>
          <a:bodyPr>
            <a:normAutofit fontScale="90000"/>
          </a:bodyPr>
          <a:lstStyle/>
          <a:p>
            <a:r>
              <a:rPr lang="en-RU" dirty="0"/>
              <a:t>Changedetection 2012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05557B-1547-944A-AED7-7E398E883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730" y="856034"/>
            <a:ext cx="9731779" cy="58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848-B52B-5D46-89E2-89EFA0D8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FTSG (Flux Tensor with Split Gaussian models)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B74E28-9B7E-1246-96E9-CB404B3E0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006" y="1754556"/>
            <a:ext cx="5269419" cy="14627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9ED027-4A23-1242-BFA4-32F3ABE6CB5F}"/>
              </a:ext>
            </a:extLst>
          </p:cNvPr>
          <p:cNvSpPr/>
          <p:nvPr/>
        </p:nvSpPr>
        <p:spPr>
          <a:xfrm>
            <a:off x="162128" y="5942568"/>
            <a:ext cx="11867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Wang, Rui, </a:t>
            </a:r>
            <a:r>
              <a:rPr lang="en-GB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Filiz</a:t>
            </a:r>
            <a:r>
              <a:rPr lang="en-GB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Bunyak</a:t>
            </a:r>
            <a:r>
              <a:rPr lang="en-GB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Guna</a:t>
            </a:r>
            <a:r>
              <a:rPr lang="en-GB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Seetharaman, and </a:t>
            </a:r>
            <a:r>
              <a:rPr lang="en-GB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Kannappan</a:t>
            </a:r>
            <a:r>
              <a:rPr lang="en-GB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Palaniappan</a:t>
            </a:r>
            <a:r>
              <a:rPr lang="en-GB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"Static and moving object detection using flux tensor with split gaussian models." In </a:t>
            </a:r>
            <a:r>
              <a:rPr lang="en-GB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 Workshops</a:t>
            </a:r>
            <a:r>
              <a:rPr lang="en-GB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414-418. 2014. </a:t>
            </a:r>
            <a:r>
              <a:rPr lang="en-GB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https://www.cv-foundation.org/openaccess/content_cvpr_workshops_2014/W12/papers/Wang_Static_and_Moving_2014_CVPR_paper.pdf</a:t>
            </a:r>
            <a:endParaRPr lang="en-RU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252CD6-C7FB-9540-8B28-C329320C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675" y="3778760"/>
            <a:ext cx="2328423" cy="57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21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898</Words>
  <Application>Microsoft Macintosh PowerPoint</Application>
  <PresentationFormat>Widescreen</PresentationFormat>
  <Paragraphs>220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Office Theme</vt:lpstr>
      <vt:lpstr>Методы вычитания фона</vt:lpstr>
      <vt:lpstr>Накопление фона скользящим средним</vt:lpstr>
      <vt:lpstr>Анализ накопления скользящим средним</vt:lpstr>
      <vt:lpstr>Смесь гауссиан</vt:lpstr>
      <vt:lpstr>changedetection.org</vt:lpstr>
      <vt:lpstr>ViBe</vt:lpstr>
      <vt:lpstr>PBAS</vt:lpstr>
      <vt:lpstr>Changedetection 2012</vt:lpstr>
      <vt:lpstr>FTSG (Flux Tensor with Split Gaussian models)</vt:lpstr>
      <vt:lpstr>FTSG (Flux Tensor with Split Gaussian models)</vt:lpstr>
      <vt:lpstr>FTSG (Flux Tensor with Split Gaussian models)</vt:lpstr>
      <vt:lpstr>FTSG (Flux Tensor with Split Gaussian models)</vt:lpstr>
      <vt:lpstr>Changedetection 2014</vt:lpstr>
      <vt:lpstr>Multi-scale Features for Foreground Segmentation FgSegNet_v2</vt:lpstr>
      <vt:lpstr>FgSegNet_v2</vt:lpstr>
      <vt:lpstr>ChangeDetection 2020</vt:lpstr>
      <vt:lpstr>Взаимосвязь результатов сегментации с качеством отслеживания подвижных объектов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6. Методы вычитания фона</dc:title>
  <dc:creator>Microsoft Office User</dc:creator>
  <cp:lastModifiedBy>Microsoft Office User</cp:lastModifiedBy>
  <cp:revision>26</cp:revision>
  <dcterms:created xsi:type="dcterms:W3CDTF">2020-04-16T16:39:40Z</dcterms:created>
  <dcterms:modified xsi:type="dcterms:W3CDTF">2020-04-17T12:05:28Z</dcterms:modified>
</cp:coreProperties>
</file>